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83" r:id="rId6"/>
    <p:sldId id="282" r:id="rId7"/>
    <p:sldId id="260" r:id="rId8"/>
    <p:sldId id="263" r:id="rId9"/>
    <p:sldId id="265" r:id="rId10"/>
    <p:sldId id="266" r:id="rId11"/>
    <p:sldId id="267" r:id="rId12"/>
    <p:sldId id="284" r:id="rId13"/>
    <p:sldId id="264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8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4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4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4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90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6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60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8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0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21F4F-F50F-4B0B-8E40-D1953C554134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FDDA-B595-45DC-9E71-02412A3F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2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sus\Desktop\картинка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8" y="188641"/>
            <a:ext cx="8645982" cy="64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mayskie-prazdniki-more-pozitiva14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605"/>
            <a:ext cx="8064896" cy="624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8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картинка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" y="195209"/>
            <a:ext cx="865469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132856"/>
            <a:ext cx="695203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6000" b="1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Ігри «Школи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6000" b="1" i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6000" b="1" i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            </a:t>
            </a:r>
            <a:r>
              <a:rPr lang="uk-UA" sz="6000" b="1" i="1" dirty="0" smtClean="0">
                <a:solidFill>
                  <a:srgbClr val="00B050"/>
                </a:solidFill>
                <a:effectLst/>
                <a:latin typeface="Times New Roman"/>
                <a:ea typeface="Times New Roman"/>
                <a:cs typeface="Times New Roman"/>
              </a:rPr>
              <a:t> Ейдетики»</a:t>
            </a:r>
            <a:endParaRPr lang="ru-RU" sz="6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60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картинка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" y="371350"/>
            <a:ext cx="865469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9503" y="1518675"/>
            <a:ext cx="85324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635" indent="263525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800" b="1" i="1" spc="-10" dirty="0">
                <a:latin typeface="Times New Roman"/>
                <a:ea typeface="Times New Roman"/>
                <a:cs typeface="Times New Roman"/>
              </a:rPr>
              <a:t>Гра з цифрами за методом Цицерона.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970" y="2564904"/>
            <a:ext cx="712879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635" indent="263525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2800" b="1" i="1" spc="-10" dirty="0">
                <a:latin typeface="Times New Roman"/>
                <a:ea typeface="Times New Roman"/>
                <a:cs typeface="Times New Roman"/>
              </a:rPr>
              <a:t>Гра </a:t>
            </a:r>
            <a:r>
              <a:rPr lang="uk-UA" sz="2800" b="1" i="1" spc="-10" dirty="0" smtClean="0">
                <a:latin typeface="Times New Roman"/>
                <a:ea typeface="Times New Roman"/>
                <a:cs typeface="Times New Roman"/>
              </a:rPr>
              <a:t>зі словами </a:t>
            </a:r>
            <a:r>
              <a:rPr lang="uk-UA" sz="2800" b="1" i="1" spc="-10" dirty="0">
                <a:latin typeface="Times New Roman"/>
                <a:ea typeface="Times New Roman"/>
                <a:cs typeface="Times New Roman"/>
              </a:rPr>
              <a:t>за методом Цицерона.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0468" y="3501008"/>
            <a:ext cx="5451503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 «Сонечко» («Метелик»)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4365104"/>
            <a:ext cx="473180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Гра «Решітка» (ускладнена)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83366" y="5119541"/>
            <a:ext cx="330193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2800" b="1" dirty="0">
                <a:solidFill>
                  <a:srgbClr val="000000"/>
                </a:solidFill>
                <a:latin typeface="Times New Roman"/>
                <a:ea typeface="Arial"/>
                <a:cs typeface="Times New Roman"/>
              </a:rPr>
              <a:t>«Крапка на дошці»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365104"/>
            <a:ext cx="7488832" cy="75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3200" i="1" dirty="0" smtClean="0"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3200" i="1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39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картинка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3" y="247466"/>
            <a:ext cx="865469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692696"/>
            <a:ext cx="69565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Секрети</a:t>
            </a:r>
            <a:r>
              <a:rPr lang="uk-UA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uk-UA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2800" b="1" i="1" dirty="0">
                <a:latin typeface="Arial Narrow" pitchFamily="34" charset="0"/>
                <a:ea typeface="Times New Roman"/>
                <a:cs typeface="Times New Roman"/>
              </a:rPr>
              <a:t>не запам'ятовувати, а уявляти;</a:t>
            </a:r>
            <a:endParaRPr lang="ru-RU" sz="2800" b="1" i="1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uk-UA" sz="2800" b="1" i="1" dirty="0">
                <a:latin typeface="Arial Narrow" pitchFamily="34" charset="0"/>
                <a:ea typeface="Times New Roman"/>
                <a:cs typeface="Times New Roman"/>
              </a:rPr>
              <a:t>уявний образ чи картинка повинні бути незвичними та яскравими;</a:t>
            </a:r>
            <a:endParaRPr lang="ru-RU" sz="2800" b="1" i="1" dirty="0">
              <a:latin typeface="Arial Narrow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Times New Roman"/>
              <a:buChar char="•"/>
              <a:tabLst>
                <a:tab pos="457200" algn="l"/>
              </a:tabLst>
            </a:pPr>
            <a:r>
              <a:rPr lang="uk-UA" sz="2800" b="1" i="1" dirty="0">
                <a:latin typeface="Arial Narrow" pitchFamily="34" charset="0"/>
                <a:ea typeface="Times New Roman"/>
                <a:cs typeface="Times New Roman"/>
              </a:rPr>
              <a:t>свої думки націлювати на добрі справи та позитивних героїв.</a:t>
            </a:r>
            <a:endParaRPr lang="ru-RU" sz="2800" b="1" i="1" dirty="0"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317" y="4077072"/>
            <a:ext cx="6236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200" i="1" dirty="0">
                <a:solidFill>
                  <a:srgbClr val="0070C0"/>
                </a:solidFill>
                <a:latin typeface="Arial Black" pitchFamily="34" charset="0"/>
                <a:ea typeface="Times New Roman"/>
                <a:cs typeface="Times New Roman"/>
              </a:rPr>
              <a:t>УЯВА  +  </a:t>
            </a:r>
            <a:endParaRPr lang="uk-UA" sz="3200" i="1" dirty="0" smtClean="0">
              <a:solidFill>
                <a:srgbClr val="0070C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r>
              <a:rPr lang="uk-UA" sz="3200" i="1" dirty="0" smtClean="0">
                <a:solidFill>
                  <a:srgbClr val="0070C0"/>
                </a:solidFill>
                <a:latin typeface="Arial Black" pitchFamily="34" charset="0"/>
                <a:ea typeface="Times New Roman"/>
                <a:cs typeface="Times New Roman"/>
              </a:rPr>
              <a:t>ПОЗИТИВНА </a:t>
            </a:r>
            <a:r>
              <a:rPr lang="uk-UA" sz="3200" i="1" dirty="0">
                <a:solidFill>
                  <a:srgbClr val="0070C0"/>
                </a:solidFill>
                <a:latin typeface="Arial Black" pitchFamily="34" charset="0"/>
                <a:ea typeface="Times New Roman"/>
                <a:cs typeface="Times New Roman"/>
              </a:rPr>
              <a:t>ЕМОЦІЯ =      ЗАСВОЄНА  ІНФОРМАЦІЯ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картинка\i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2403"/>
            <a:ext cx="8784975" cy="64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9026" y="605365"/>
            <a:ext cx="761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уроках математики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7" y="1763332"/>
            <a:ext cx="1296144" cy="162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sus\Desktop\1745059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81200"/>
            <a:ext cx="1032552" cy="162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21" y="1753848"/>
            <a:ext cx="1277172" cy="1629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86" y="1782478"/>
            <a:ext cx="864096" cy="15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99068"/>
            <a:ext cx="1368152" cy="159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Asus\Desktop\57e90d64110b4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4" y="3789040"/>
            <a:ext cx="394822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sus\AppData\Local\Microsoft\Windows\Temporary Internet Files\Content.Word\i (11)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05" y="3926422"/>
            <a:ext cx="1639819" cy="2523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347864" y="5188019"/>
            <a:ext cx="1101370" cy="1039141"/>
          </a:xfrm>
          <a:prstGeom prst="rect">
            <a:avLst/>
          </a:prstGeom>
          <a:solidFill>
            <a:srgbClr val="FFCC99"/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68114" y="4904169"/>
            <a:ext cx="360040" cy="1322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10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9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8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7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6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5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4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3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2</a:t>
            </a:r>
            <a:endParaRPr lang="ru-RU" sz="7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700" b="1" i="1" dirty="0" smtClean="0">
                <a:ln>
                  <a:noFill/>
                </a:ln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Rounded MT Bold"/>
                <a:ea typeface="Calibri"/>
                <a:cs typeface="Times New Roman"/>
              </a:rPr>
              <a:t>1</a:t>
            </a:r>
            <a:endParaRPr lang="ru-RU" sz="7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320" y="3955296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FF0000"/>
                </a:solidFill>
                <a:effectLst>
                  <a:outerShdw blurRad="87998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Calibri"/>
                <a:cs typeface="Times New Roman"/>
              </a:rPr>
              <a:t>Один додаю –</a:t>
            </a:r>
            <a:endParaRPr lang="ru-RU" sz="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FF0000"/>
                </a:solidFill>
                <a:effectLst>
                  <a:outerShdw blurRad="87998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ea typeface="Calibri"/>
                <a:cs typeface="Times New Roman"/>
              </a:rPr>
              <a:t>сусіда зверху пізнаю.</a:t>
            </a:r>
            <a:endParaRPr lang="ru-RU" sz="800" dirty="0"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16320" y="5048237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206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Один віднімаю – </a:t>
            </a:r>
            <a:endParaRPr lang="ru-RU" sz="8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i="1" dirty="0">
                <a:solidFill>
                  <a:srgbClr val="00206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сусіда знизу зустрічаю.</a:t>
            </a:r>
            <a:endParaRPr lang="ru-RU" sz="800" dirty="0"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9448" y="5682306"/>
            <a:ext cx="42511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- 1</a:t>
            </a:r>
            <a:endParaRPr lang="ru-RU" sz="800" dirty="0">
              <a:ea typeface="Calibri"/>
              <a:cs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35421" y="5271631"/>
            <a:ext cx="47000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+ 1</a:t>
            </a:r>
            <a:endParaRPr lang="ru-RU" sz="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7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us\Desktop\картинка\i (1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0" y="230354"/>
            <a:ext cx="8784975" cy="64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764704"/>
            <a:ext cx="4962256" cy="659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32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Цифрові таблиці </a:t>
            </a:r>
            <a:r>
              <a:rPr lang="uk-UA" sz="3200" b="1" i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Шульте</a:t>
            </a:r>
            <a:endParaRPr lang="ru-RU" sz="3200" i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19" name="Рисунок 18" descr="C:\Users\Asus\Desktop\3х3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59280"/>
            <a:ext cx="1728192" cy="149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C:\Users\Asus\Desktop\RIS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966" y="3789040"/>
            <a:ext cx="2114274" cy="23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Asus\Desktop\i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05063"/>
            <a:ext cx="2238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7015"/>
            <a:ext cx="6093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i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 читання</a:t>
            </a:r>
            <a:endParaRPr lang="ru-RU" sz="5400" b="1" i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6" name="Picture 4" descr="C:\Users\Asus\Desktop\99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7909"/>
            <a:ext cx="8784976" cy="504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5464" y="1124744"/>
            <a:ext cx="4286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метод «Входження</a:t>
            </a:r>
            <a:r>
              <a:rPr lang="uk-UA" sz="28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lang="ru-RU" sz="28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2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esktop\картинк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0321"/>
            <a:ext cx="8640961" cy="6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3028" y="980728"/>
            <a:ext cx="554350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Робота зі словниковими </a:t>
            </a:r>
            <a:endParaRPr lang="uk-UA" sz="2800" b="1" i="1" dirty="0" smtClean="0">
              <a:solidFill>
                <a:srgbClr val="FF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                            словами</a:t>
            </a:r>
            <a:endParaRPr lang="ru-RU" sz="2800" i="1" dirty="0">
              <a:solidFill>
                <a:srgbClr val="FF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3" name="Рисунок 12" descr="Слайд7.TIF"/>
          <p:cNvPicPr/>
          <p:nvPr/>
        </p:nvPicPr>
        <p:blipFill rotWithShape="1">
          <a:blip r:embed="rId3" cstate="print"/>
          <a:srcRect l="56000" t="12703" b="707"/>
          <a:stretch/>
        </p:blipFill>
        <p:spPr bwMode="auto">
          <a:xfrm>
            <a:off x="1259632" y="1700808"/>
            <a:ext cx="2276615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Слайд7.TIF"/>
          <p:cNvPicPr/>
          <p:nvPr/>
        </p:nvPicPr>
        <p:blipFill rotWithShape="1">
          <a:blip r:embed="rId3" cstate="print"/>
          <a:srcRect t="19777" r="41533" b="20882"/>
          <a:stretch/>
        </p:blipFill>
        <p:spPr bwMode="auto">
          <a:xfrm>
            <a:off x="3805661" y="2852936"/>
            <a:ext cx="4552261" cy="3272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13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sus\Desktop\картинк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0321"/>
            <a:ext cx="8640961" cy="6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Asus\Desktop\c4ca4238a0b923820dcc509a6f75849b50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26" y="3068960"/>
            <a:ext cx="4439163" cy="310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Asus\AppData\Local\Microsoft\Windows\Temporary Internet Files\Content.Word\286435_6347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9" y="223633"/>
            <a:ext cx="4661333" cy="320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284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sus\AppData\Local\Microsoft\Windows\Temporary Internet Files\Content.Word\286435_6347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43" b="24407"/>
          <a:stretch/>
        </p:blipFill>
        <p:spPr bwMode="auto">
          <a:xfrm>
            <a:off x="289813" y="253328"/>
            <a:ext cx="6748207" cy="1231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Asus\AppData\Local\Microsoft\Windows\Temporary Internet Files\Content.Word\286435_6347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30525" r="10781" b="22062"/>
          <a:stretch/>
        </p:blipFill>
        <p:spPr bwMode="auto">
          <a:xfrm>
            <a:off x="2411760" y="4869160"/>
            <a:ext cx="6480720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Asus\Desktop\i (3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8542" r="10548" b="11043"/>
          <a:stretch/>
        </p:blipFill>
        <p:spPr bwMode="auto">
          <a:xfrm>
            <a:off x="1475656" y="1916832"/>
            <a:ext cx="5040560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520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картинка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" y="116632"/>
            <a:ext cx="8886122" cy="6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372797"/>
            <a:ext cx="3744416" cy="784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uk-UA" sz="4000" b="1" i="1" dirty="0">
                <a:solidFill>
                  <a:srgbClr val="FF0000"/>
                </a:solidFill>
                <a:latin typeface="Arial Narrow" pitchFamily="34" charset="0"/>
                <a:ea typeface="Times New Roman"/>
                <a:cs typeface="Times New Roman"/>
              </a:rPr>
              <a:t>Піктограми</a:t>
            </a:r>
            <a:endParaRPr lang="ru-RU" sz="4000" i="1" dirty="0">
              <a:solidFill>
                <a:srgbClr val="FF0000"/>
              </a:solidFill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9" name="Picture 2" descr="Описание: G:\модуль мнемозина\роздатка початківці\ВІРШІ ДУЗ, початкова\зима\IMG_2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57114"/>
            <a:ext cx="3495104" cy="5016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1526446"/>
            <a:ext cx="3888432" cy="44935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 зима в дорозі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О.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Бочемський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Спить під листям їжачок,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 камінчиком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–жучок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Дідусь – під кожухом,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Зайчик вкрився вухом.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Вже зима в дорозі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скрипучім возі.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Asus\Desktop\картинка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8" y="188641"/>
            <a:ext cx="8645982" cy="64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page15483-380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82" y="548680"/>
            <a:ext cx="823627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картинка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" y="116632"/>
            <a:ext cx="8886122" cy="6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71600" y="3403883"/>
            <a:ext cx="3888432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45720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err="1" smtClean="0">
                <a:solidFill>
                  <a:srgbClr val="0070C0"/>
                </a:solidFill>
                <a:effectLst/>
                <a:latin typeface="Arial Narrow" pitchFamily="34" charset="0"/>
                <a:ea typeface="Times New Roman"/>
              </a:rPr>
              <a:t>Кінестетична</a:t>
            </a:r>
            <a:r>
              <a:rPr lang="uk-UA" sz="3200" b="1" i="1" dirty="0" smtClean="0">
                <a:solidFill>
                  <a:srgbClr val="0070C0"/>
                </a:solidFill>
                <a:effectLst/>
                <a:latin typeface="Arial Narrow" pitchFamily="34" charset="0"/>
                <a:ea typeface="Times New Roman"/>
              </a:rPr>
              <a:t> пам'ять – це пам'ять на рухи та відчуття. </a:t>
            </a:r>
            <a:endParaRPr lang="ru-RU" sz="32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916832"/>
            <a:ext cx="57606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indent="449580" algn="just">
              <a:lnSpc>
                <a:spcPct val="12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Івасик іграшками грався,</a:t>
            </a:r>
            <a:endParaRPr lang="ru-RU" sz="2800" b="1" dirty="0">
              <a:ea typeface="Calibri"/>
              <a:cs typeface="Times New Roman"/>
            </a:endParaRPr>
          </a:p>
          <a:p>
            <a:pPr marL="449580" indent="449580" algn="just">
              <a:lnSpc>
                <a:spcPct val="12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А по двору ішов індик.</a:t>
            </a:r>
            <a:endParaRPr lang="ru-RU" sz="2800" b="1" dirty="0">
              <a:ea typeface="Calibri"/>
              <a:cs typeface="Times New Roman"/>
            </a:endParaRPr>
          </a:p>
          <a:p>
            <a:pPr marL="449580" indent="449580" algn="just">
              <a:lnSpc>
                <a:spcPct val="12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Івась побачив і злякався,</a:t>
            </a:r>
            <a:endParaRPr lang="ru-RU" sz="2800" b="1" dirty="0">
              <a:ea typeface="Calibri"/>
              <a:cs typeface="Times New Roman"/>
            </a:endParaRPr>
          </a:p>
          <a:p>
            <a:pPr marL="449580" indent="449580" algn="just">
              <a:lnSpc>
                <a:spcPct val="12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І від індика в дім утік.</a:t>
            </a:r>
            <a:endParaRPr lang="ru-RU" sz="2800" b="1" dirty="0">
              <a:ea typeface="Calibri"/>
              <a:cs typeface="Times New Roman"/>
            </a:endParaRPr>
          </a:p>
          <a:p>
            <a:pPr marL="1798320" indent="449580" algn="just">
              <a:lnSpc>
                <a:spcPct val="125000"/>
              </a:lnSpc>
              <a:spcAft>
                <a:spcPts val="0"/>
              </a:spcAft>
            </a:pPr>
            <a:r>
              <a:rPr lang="uk-UA" sz="2800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Н. Забіла.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3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картинка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" y="116632"/>
            <a:ext cx="8886122" cy="6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12" name="Picture 4" descr="C:\Users\Asus\Desktop\45156048_Subscriptio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391"/>
            <a:ext cx="3156397" cy="31563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sus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" y="3613419"/>
            <a:ext cx="3181543" cy="3081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Asus\Desktop\elmok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84789"/>
            <a:ext cx="3820994" cy="29851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2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картинка\i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5" y="116632"/>
            <a:ext cx="8886122" cy="66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620688"/>
            <a:ext cx="684076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ЗАПАМ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’</a:t>
            </a: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ЯТОВУВАННЯ    ПЕВНИХ МОВНИХ    ПРАВИЛ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 smtClean="0">
                <a:solidFill>
                  <a:srgbClr val="002060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НАПИСАННЯ ПРЕФІКСА  С  -   </a:t>
            </a:r>
            <a:endParaRPr lang="ru-RU" sz="2400" i="1" dirty="0">
              <a:solidFill>
                <a:srgbClr val="00206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8" name="Рисунок 7" descr="IMG_00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25922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39952" y="2921168"/>
            <a:ext cx="719145" cy="18004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9860" y="2921168"/>
            <a:ext cx="7200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92116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921168"/>
            <a:ext cx="566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2888894"/>
            <a:ext cx="686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946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картинка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8214"/>
            <a:ext cx="8640959" cy="654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287070"/>
            <a:ext cx="5508239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Урок природознавства</a:t>
            </a:r>
            <a:r>
              <a:rPr lang="uk-UA" dirty="0">
                <a:ea typeface="Calibri"/>
                <a:cs typeface="Times New Roman"/>
              </a:rPr>
              <a:t>.</a:t>
            </a:r>
            <a:endParaRPr lang="ru-RU" sz="1100" dirty="0">
              <a:ea typeface="Calibri"/>
              <a:cs typeface="Times New Roman"/>
            </a:endParaRPr>
          </a:p>
        </p:txBody>
      </p:sp>
      <p:pic>
        <p:nvPicPr>
          <p:cNvPr id="7" name="Рисунок 6" descr="C:\Users\Asus\Desktop\i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760640" cy="403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Asus\Desktop\i (7)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8403" r="8403" b="6723"/>
          <a:stretch/>
        </p:blipFill>
        <p:spPr bwMode="auto">
          <a:xfrm>
            <a:off x="2339752" y="3760160"/>
            <a:ext cx="1440160" cy="15946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3786202"/>
            <a:ext cx="4572000" cy="17877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3600" b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М  В З М Ю С</a:t>
            </a:r>
            <a:endParaRPr lang="ru-RU" sz="3600" b="1" dirty="0">
              <a:latin typeface="Arial Black" pitchFamily="34" charset="0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3600" b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Calibri"/>
                <a:cs typeface="Times New Roman"/>
              </a:rPr>
              <a:t> У Н П</a:t>
            </a:r>
            <a:endParaRPr lang="ru-RU" sz="3600" b="1" dirty="0"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8435" name="Picture 3" descr="C:\Users\Asus\Desktop\planety-solnechnoj-sistemy-po-porjadku-planeta_2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07322"/>
            <a:ext cx="4289957" cy="1939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1099" y="729269"/>
            <a:ext cx="44515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/>
              </a:rPr>
              <a:t>Метод «Кодування інформації»</a:t>
            </a:r>
            <a:endParaRPr lang="ru-RU" sz="2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4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Asus\Desktop\картинка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47"/>
            <a:ext cx="8496943" cy="63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:\Users\Asus\Desktop\i (9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3600400" cy="287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Asus\Desktop\329517_cute-чемодан-белый-фон-вектора-лиц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62521"/>
            <a:ext cx="402775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Asus\Desktop\i (11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17" y="924204"/>
            <a:ext cx="335508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70206"/>
            <a:ext cx="38737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6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Рефлексія</a:t>
            </a:r>
            <a:endParaRPr lang="ru-RU" sz="66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70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Asus\Desktop\картинка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47"/>
            <a:ext cx="8496943" cy="63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9058" y="548680"/>
            <a:ext cx="7665881" cy="40857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5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    </a:t>
            </a:r>
            <a:r>
              <a:rPr lang="uk-UA" sz="320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«Ти можеш!» – повинен нагадувати  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3200" i="1" dirty="0">
                <a:solidFill>
                  <a:srgbClr val="002060"/>
                </a:solidFill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uk-UA" sz="3200" i="1" dirty="0" smtClean="0">
                <a:solidFill>
                  <a:srgbClr val="002060"/>
                </a:solidFill>
                <a:latin typeface="Arial Narrow" pitchFamily="34" charset="0"/>
                <a:ea typeface="Times New Roman"/>
                <a:cs typeface="Times New Roman"/>
              </a:rPr>
              <a:t>                                           </a:t>
            </a:r>
            <a:r>
              <a:rPr lang="uk-UA" sz="320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 вчитель учневі.</a:t>
            </a:r>
            <a:endParaRPr lang="ru-RU" sz="320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320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    «Він може!» – повинен  нагадувати</a:t>
            </a:r>
          </a:p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uk-UA" sz="3200" i="1" dirty="0">
                <a:solidFill>
                  <a:srgbClr val="002060"/>
                </a:solidFill>
                <a:latin typeface="Arial Narrow" pitchFamily="34" charset="0"/>
                <a:ea typeface="Times New Roman"/>
                <a:cs typeface="Times New Roman"/>
              </a:rPr>
              <a:t> </a:t>
            </a:r>
            <a:r>
              <a:rPr lang="uk-UA" sz="3200" i="1" dirty="0" smtClean="0">
                <a:solidFill>
                  <a:srgbClr val="002060"/>
                </a:solidFill>
                <a:latin typeface="Arial Narrow" pitchFamily="34" charset="0"/>
                <a:ea typeface="Times New Roman"/>
                <a:cs typeface="Times New Roman"/>
              </a:rPr>
              <a:t>                                                     </a:t>
            </a:r>
            <a:r>
              <a:rPr lang="uk-UA" sz="320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Times New Roman"/>
                <a:cs typeface="Times New Roman"/>
              </a:rPr>
              <a:t> колектив.</a:t>
            </a:r>
            <a:endParaRPr lang="ru-RU" sz="3200" i="1" dirty="0">
              <a:solidFill>
                <a:srgbClr val="002060"/>
              </a:solidFill>
              <a:latin typeface="Arial Narrow" pitchFamily="34" charset="0"/>
              <a:ea typeface="Calibri"/>
              <a:cs typeface="Times New Roman"/>
            </a:endParaRPr>
          </a:p>
          <a:p>
            <a:r>
              <a:rPr lang="uk-UA" sz="3200" i="1" dirty="0" smtClean="0">
                <a:solidFill>
                  <a:srgbClr val="002060"/>
                </a:solidFill>
                <a:effectLst/>
                <a:latin typeface="Arial Narrow" pitchFamily="34" charset="0"/>
                <a:ea typeface="Times New Roman"/>
              </a:rPr>
              <a:t>     «Я можу!» – повинен повірити в себе учень</a:t>
            </a:r>
            <a:r>
              <a:rPr lang="uk-UA" sz="3200" b="1" i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sz="3200" b="1" i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828340"/>
            <a:ext cx="2129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В.Ф.</a:t>
            </a:r>
            <a:r>
              <a:rPr lang="uk-UA" sz="2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Шаталов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Asus\Desktop\картинка\i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347"/>
            <a:ext cx="8496943" cy="63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Asus\Desktop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3" y="404664"/>
            <a:ext cx="8208912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картинка\i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216"/>
            <a:ext cx="8568952" cy="64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8216"/>
            <a:ext cx="4633423" cy="339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046" y="3401745"/>
            <a:ext cx="4101827" cy="307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картинк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460"/>
            <a:ext cx="8717993" cy="65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782" y="1412776"/>
            <a:ext cx="715214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картинк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460"/>
            <a:ext cx="8717993" cy="65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811487"/>
            <a:ext cx="6408712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uk-UA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</a:t>
            </a:r>
            <a:r>
              <a:rPr lang="uk-UA" sz="32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Грецьке слово </a:t>
            </a:r>
            <a:r>
              <a:rPr lang="uk-UA" sz="32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3200" i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ейдос</a:t>
            </a:r>
            <a:r>
              <a:rPr lang="uk-UA" sz="32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uk-UA" sz="32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означає </a:t>
            </a:r>
            <a:r>
              <a:rPr lang="uk-UA" sz="3200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“образ”.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uk-UA" sz="32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3200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200" i="1" kern="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Ейдетизм </a:t>
            </a:r>
            <a:r>
              <a:rPr lang="uk-UA" sz="32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2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 здатність дуже яскраво уявляти собі предмет, якого немає в </a:t>
            </a:r>
            <a:r>
              <a:rPr lang="uk-UA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uk-UA" sz="32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полі </a:t>
            </a:r>
            <a:r>
              <a:rPr lang="uk-UA" sz="32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нашого зору.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uk-UA" sz="32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картинка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460"/>
            <a:ext cx="8717993" cy="65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811487"/>
            <a:ext cx="64087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80000"/>
              <a:defRPr/>
            </a:pPr>
            <a:r>
              <a:rPr lang="uk-UA" sz="3200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811487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В Україні </a:t>
            </a:r>
            <a:r>
              <a:rPr lang="uk-UA" sz="3600" b="1" i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 впроваджував </a:t>
            </a:r>
          </a:p>
          <a:p>
            <a:r>
              <a:rPr lang="uk-UA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Євген Всеволодович   </a:t>
            </a:r>
            <a:r>
              <a:rPr lang="uk-UA" sz="3600" b="1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Антощук</a:t>
            </a:r>
            <a:r>
              <a:rPr lang="uk-UA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, керівник </a:t>
            </a:r>
            <a:r>
              <a:rPr lang="uk-UA" sz="3600" b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„Української</a:t>
            </a:r>
            <a:r>
              <a:rPr lang="uk-UA" sz="3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ea typeface="+mj-ea"/>
                <a:cs typeface="Arial"/>
              </a:rPr>
              <a:t> Школи Ейдетики”.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1" y="3284984"/>
            <a:ext cx="3735397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80928"/>
            <a:ext cx="452696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9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картинка\i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59" y="404664"/>
            <a:ext cx="8496944" cy="60486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700809" y="977560"/>
            <a:ext cx="55983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 smtClean="0">
                <a:solidFill>
                  <a:srgbClr val="0070C0"/>
                </a:solidFill>
                <a:effectLst/>
                <a:latin typeface="Times New Roman"/>
                <a:ea typeface="Arial Unicode MS"/>
                <a:cs typeface="Times New Roman"/>
              </a:rPr>
              <a:t>«Використання </a:t>
            </a:r>
            <a:endParaRPr lang="ru-RU" sz="4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 smtClean="0">
                <a:solidFill>
                  <a:srgbClr val="0070C0"/>
                </a:solidFill>
                <a:effectLst/>
                <a:latin typeface="Times New Roman"/>
                <a:ea typeface="Arial Unicode MS"/>
                <a:cs typeface="Times New Roman"/>
              </a:rPr>
              <a:t>елементів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>
                <a:solidFill>
                  <a:srgbClr val="0070C0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uk-UA" sz="4000" b="1" i="1" dirty="0" smtClean="0">
                <a:solidFill>
                  <a:srgbClr val="0070C0"/>
                </a:solidFill>
                <a:latin typeface="Times New Roman"/>
                <a:ea typeface="Arial Unicode MS"/>
                <a:cs typeface="Times New Roman"/>
              </a:rPr>
              <a:t>   </a:t>
            </a:r>
            <a:r>
              <a:rPr lang="uk-UA" sz="4000" b="1" i="1" dirty="0" smtClean="0">
                <a:solidFill>
                  <a:srgbClr val="0070C0"/>
                </a:solidFill>
                <a:effectLst/>
                <a:latin typeface="Times New Roman"/>
                <a:ea typeface="Arial Unicode MS"/>
                <a:cs typeface="Times New Roman"/>
              </a:rPr>
              <a:t>ейдетики на уроках</a:t>
            </a:r>
            <a:endParaRPr lang="ru-RU" sz="40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4000" b="1" i="1" dirty="0" smtClean="0">
                <a:solidFill>
                  <a:srgbClr val="0070C0"/>
                </a:solidFill>
                <a:effectLst/>
                <a:latin typeface="Times New Roman"/>
                <a:ea typeface="Arial Unicode MS"/>
                <a:cs typeface="Times New Roman"/>
              </a:rPr>
              <a:t>    в початковій школі»</a:t>
            </a:r>
            <a:endParaRPr lang="ru-RU" sz="4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816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i="1" dirty="0" err="1" smtClean="0"/>
              <a:t>Вправа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C00000"/>
                </a:solidFill>
              </a:rPr>
              <a:t>«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Самооцінювання</a:t>
            </a:r>
            <a:r>
              <a:rPr lang="ru-RU" sz="3600" b="1" i="1" dirty="0" smtClean="0">
                <a:solidFill>
                  <a:srgbClr val="C00000"/>
                </a:solidFill>
              </a:rPr>
              <a:t>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астер клас\оформлення\просить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916832"/>
            <a:ext cx="7848872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7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FF3399">
                <a:alpha val="38000"/>
              </a:srgbClr>
            </a:gs>
            <a:gs pos="33000">
              <a:srgbClr val="FF6633">
                <a:alpha val="71000"/>
              </a:srgbClr>
            </a:gs>
            <a:gs pos="58000">
              <a:srgbClr val="FFFF00">
                <a:alpha val="59000"/>
              </a:srgbClr>
            </a:gs>
            <a:gs pos="75000">
              <a:srgbClr val="01A78F"/>
            </a:gs>
            <a:gs pos="98000">
              <a:srgbClr val="3366FF">
                <a:lumMod val="37000"/>
                <a:lumOff val="63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картинка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9" y="116632"/>
            <a:ext cx="8654694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836712"/>
            <a:ext cx="4572000" cy="53790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ШАФА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2.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ХМАРИНКА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3.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ГНІЗДО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4.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КІНЬ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5.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КАПЕЛЮХ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6.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ЛЮК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7.ФУТБОЛІСТ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8.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ЧАЙНИК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9.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КРИЛА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10.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ОЛІВЦІ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11.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ЗГРАЯ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12.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ПЛЯЖ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13.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СНІГОВИК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14.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ШОКОЛАД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Arial Black" pitchFamily="34" charset="0"/>
                <a:ea typeface="Times New Roman"/>
                <a:cs typeface="Times New Roman"/>
              </a:rPr>
              <a:t>15. </a:t>
            </a:r>
            <a:r>
              <a:rPr lang="uk-UA" sz="2000" b="1" dirty="0" smtClean="0">
                <a:latin typeface="Arial Black" pitchFamily="34" charset="0"/>
                <a:ea typeface="Times New Roman"/>
                <a:cs typeface="Times New Roman"/>
              </a:rPr>
              <a:t>ШКОЛА</a:t>
            </a:r>
            <a:endParaRPr lang="ru-RU" sz="2000" b="1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767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298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Вправа « Самооцінювання»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33</cp:revision>
  <dcterms:created xsi:type="dcterms:W3CDTF">2016-12-18T16:23:56Z</dcterms:created>
  <dcterms:modified xsi:type="dcterms:W3CDTF">2016-12-19T22:12:46Z</dcterms:modified>
</cp:coreProperties>
</file>